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5" r:id="rId7"/>
    <p:sldId id="263" r:id="rId8"/>
    <p:sldId id="268" r:id="rId9"/>
    <p:sldId id="275" r:id="rId10"/>
    <p:sldId id="277" r:id="rId11"/>
    <p:sldId id="269" r:id="rId12"/>
    <p:sldId id="271" r:id="rId13"/>
    <p:sldId id="286" r:id="rId14"/>
    <p:sldId id="285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tantia" panose="02030602050306030303" pitchFamily="18" charset="0"/>
      <p:regular r:id="rId21"/>
      <p:bold r:id="rId22"/>
      <p:italic r:id="rId23"/>
      <p:boldItalic r:id="rId24"/>
    </p:embeddedFont>
    <p:embeddedFont>
      <p:font typeface="Montserrat" pitchFamily="2" charset="77"/>
      <p:regular r:id="rId25"/>
      <p:bold r:id="rId26"/>
      <p:italic r:id="rId27"/>
      <p:boldItalic r:id="rId28"/>
    </p:embeddedFont>
    <p:embeddedFont>
      <p:font typeface="Sitka Banner Semibold" pitchFamily="2" charset="0"/>
      <p:regular r:id="rId29"/>
      <p:bold r:id="rId30"/>
      <p:italic r:id="rId31"/>
      <p:boldItalic r:id="rId32"/>
    </p:embeddedFont>
    <p:embeddedFont>
      <p:font typeface="Sitka Display Semibold" panose="020F0502020204030204" pitchFamily="34" charset="0"/>
      <p:regular r:id="rId33"/>
      <p:bold r:id="rId34"/>
      <p:italic r:id="rId35"/>
      <p:boldItalic r:id="rId36"/>
    </p:embeddedFont>
    <p:embeddedFont>
      <p:font typeface="Teko Medium" panose="02000000000000000000" pitchFamily="2" charset="7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28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1539569" y="3657830"/>
            <a:ext cx="15485687" cy="3179106"/>
            <a:chOff x="-4499403" y="2296574"/>
            <a:chExt cx="20647586" cy="4238807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-345245" y="2296574"/>
              <a:ext cx="11279700" cy="3077768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5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BÁO CÁO</a:t>
              </a:r>
              <a:r>
                <a:rPr lang="en-US" sz="12500" b="0" i="0" u="none" strike="noStrike" cap="non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 </a:t>
              </a:r>
              <a:endParaRPr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-4499403" y="4762588"/>
              <a:ext cx="20647586" cy="1772793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7200" b="0" i="0" u="none" strike="noStrike" cap="none">
                  <a:solidFill>
                    <a:schemeClr val="lt1"/>
                  </a:solidFill>
                  <a:latin typeface="Sitka Banner Semibold" pitchFamily="2" charset="0"/>
                  <a:ea typeface="Teko Medium"/>
                  <a:cs typeface="Teko Medium"/>
                  <a:sym typeface="Teko Medium"/>
                </a:rPr>
                <a:t>HỆ THỐNG ĐÁNH GIÁ ĐIỂM RÈN LUYỆN</a:t>
              </a:r>
              <a:endParaRPr sz="7200">
                <a:latin typeface="Sitka Banner Semibold" pitchFamily="2" charset="0"/>
              </a:endParaRPr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176387"/>
            <a:ext cx="18288000" cy="49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4"/>
          <p:cNvSpPr txBox="1"/>
          <p:nvPr/>
        </p:nvSpPr>
        <p:spPr>
          <a:xfrm>
            <a:off x="3212097" y="0"/>
            <a:ext cx="13021248" cy="1772793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STATE DIAGRAM </a:t>
            </a:r>
            <a:endParaRPr sz="9600"/>
          </a:p>
        </p:txBody>
      </p:sp>
      <p:grpSp>
        <p:nvGrpSpPr>
          <p:cNvPr id="532" name="Google Shape;532;p34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7579796-4FB4-F21C-5501-3CC9B0398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692" y="2967588"/>
            <a:ext cx="14516204" cy="5258000"/>
          </a:xfrm>
          <a:prstGeom prst="rect">
            <a:avLst/>
          </a:prstGeom>
        </p:spPr>
      </p:pic>
      <p:sp>
        <p:nvSpPr>
          <p:cNvPr id="5" name="Google Shape;632;p38">
            <a:extLst>
              <a:ext uri="{FF2B5EF4-FFF2-40B4-BE49-F238E27FC236}">
                <a16:creationId xmlns:a16="http://schemas.microsoft.com/office/drawing/2014/main" id="{434776B4-0C81-F8CD-3A07-3D315A20B54D}"/>
              </a:ext>
            </a:extLst>
          </p:cNvPr>
          <p:cNvSpPr txBox="1"/>
          <p:nvPr/>
        </p:nvSpPr>
        <p:spPr>
          <a:xfrm>
            <a:off x="1579933" y="1748472"/>
            <a:ext cx="60471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0B3DD"/>
                </a:solidFill>
                <a:latin typeface="Montserrat"/>
                <a:sym typeface="Montserrat"/>
              </a:rPr>
              <a:t>1. </a:t>
            </a:r>
            <a:r>
              <a:rPr lang="vi-VN" sz="3200">
                <a:solidFill>
                  <a:srgbClr val="60B3DD"/>
                </a:solidFill>
                <a:latin typeface="Montserrat"/>
                <a:sym typeface="Montserrat"/>
              </a:rPr>
              <a:t>Quản lý tài khoản giáo viên</a:t>
            </a:r>
            <a:endParaRPr/>
          </a:p>
        </p:txBody>
      </p:sp>
      <p:sp>
        <p:nvSpPr>
          <p:cNvPr id="7" name="Google Shape;632;p38">
            <a:extLst>
              <a:ext uri="{FF2B5EF4-FFF2-40B4-BE49-F238E27FC236}">
                <a16:creationId xmlns:a16="http://schemas.microsoft.com/office/drawing/2014/main" id="{9F054218-823B-89A3-7049-E5767CE4DD69}"/>
              </a:ext>
            </a:extLst>
          </p:cNvPr>
          <p:cNvSpPr txBox="1"/>
          <p:nvPr/>
        </p:nvSpPr>
        <p:spPr>
          <a:xfrm>
            <a:off x="1579932" y="1742342"/>
            <a:ext cx="60471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0B3DD"/>
                </a:solidFill>
                <a:latin typeface="Montserrat"/>
                <a:sym typeface="Montserrat"/>
              </a:rPr>
              <a:t>2. </a:t>
            </a:r>
            <a:r>
              <a:rPr lang="vi-VN" sz="3200">
                <a:solidFill>
                  <a:srgbClr val="60B3DD"/>
                </a:solidFill>
                <a:latin typeface="Montserrat"/>
                <a:sym typeface="Montserrat"/>
              </a:rPr>
              <a:t>Quản lý sinh viên</a:t>
            </a:r>
            <a:endParaRPr/>
          </a:p>
        </p:txBody>
      </p:sp>
      <p:sp>
        <p:nvSpPr>
          <p:cNvPr id="8" name="Google Shape;632;p38">
            <a:extLst>
              <a:ext uri="{FF2B5EF4-FFF2-40B4-BE49-F238E27FC236}">
                <a16:creationId xmlns:a16="http://schemas.microsoft.com/office/drawing/2014/main" id="{57262B68-22C2-A7FD-15EE-09FADC8A9E5E}"/>
              </a:ext>
            </a:extLst>
          </p:cNvPr>
          <p:cNvSpPr txBox="1"/>
          <p:nvPr/>
        </p:nvSpPr>
        <p:spPr>
          <a:xfrm>
            <a:off x="1579931" y="1709669"/>
            <a:ext cx="60471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60B3DD"/>
                </a:solidFill>
                <a:latin typeface="Montserrat"/>
                <a:sym typeface="Montserrat"/>
              </a:rPr>
              <a:t>3. Quản lý điểm rèn luyện</a:t>
            </a:r>
            <a:endParaRPr/>
          </a:p>
        </p:txBody>
      </p:sp>
      <p:sp>
        <p:nvSpPr>
          <p:cNvPr id="9" name="Google Shape;632;p38">
            <a:extLst>
              <a:ext uri="{FF2B5EF4-FFF2-40B4-BE49-F238E27FC236}">
                <a16:creationId xmlns:a16="http://schemas.microsoft.com/office/drawing/2014/main" id="{2CC9DF10-3E2F-B1BB-E2EE-359D40180AE1}"/>
              </a:ext>
            </a:extLst>
          </p:cNvPr>
          <p:cNvSpPr txBox="1"/>
          <p:nvPr/>
        </p:nvSpPr>
        <p:spPr>
          <a:xfrm>
            <a:off x="1579929" y="1757085"/>
            <a:ext cx="60471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60B3DD"/>
                </a:solidFill>
                <a:latin typeface="Montserrat"/>
                <a:sym typeface="Montserrat"/>
              </a:rPr>
              <a:t>4. Thống kê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2ABD2-14DC-B383-C339-2EC36183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419" y="2942831"/>
            <a:ext cx="14319129" cy="5298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FC186-ADCA-85B6-5057-F3EC19456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692" y="2968132"/>
            <a:ext cx="14532856" cy="5278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71273-3067-D8A0-E7AF-51F651760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2692" y="2914927"/>
            <a:ext cx="14532856" cy="56424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BE4C26-03B7-0A2B-9428-C29B6DC8E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2692" y="2905789"/>
            <a:ext cx="14516204" cy="5737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90E353-9422-68FD-F79B-D1C004C7F1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1184" y="3037923"/>
            <a:ext cx="14979219" cy="53804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18ED74-4C09-BC16-F552-2D6174248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5263" y="2944452"/>
            <a:ext cx="14731059" cy="56128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050B7E-5912-18DA-87F0-4D5F831FB7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5170" y="2980534"/>
            <a:ext cx="15646053" cy="55275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0"/>
      <p:bldP spid="5" grpId="0"/>
      <p:bldP spid="5" grpId="1"/>
      <p:bldP spid="7" grpId="0"/>
      <p:bldP spid="7" grpId="1"/>
      <p:bldP spid="8" grpId="0"/>
      <p:bldP spid="8" grpId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/>
          <p:cNvPicPr preferRelativeResize="0"/>
          <p:nvPr/>
        </p:nvPicPr>
        <p:blipFill rotWithShape="1">
          <a:blip r:embed="rId3">
            <a:alphaModFix/>
          </a:blip>
          <a:srcRect l="15652" t="20929" r="15197" b="2720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560867" y="0"/>
            <a:ext cx="10688379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DATA FLOW DIAGRAM</a:t>
            </a:r>
            <a:endParaRPr/>
          </a:p>
        </p:txBody>
      </p:sp>
      <p:sp>
        <p:nvSpPr>
          <p:cNvPr id="351" name="Google Shape;351;p26"/>
          <p:cNvSpPr txBox="1"/>
          <p:nvPr/>
        </p:nvSpPr>
        <p:spPr>
          <a:xfrm>
            <a:off x="682106" y="1895903"/>
            <a:ext cx="532074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vi-VN"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Đăng nhập</a:t>
            </a:r>
            <a:endParaRPr/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4">
            <a:alphaModFix amt="50000"/>
          </a:blip>
          <a:srcRect r="50000" b="37297"/>
          <a:stretch/>
        </p:blipFill>
        <p:spPr>
          <a:xfrm>
            <a:off x="10242211" y="-3387401"/>
            <a:ext cx="11118896" cy="929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6"/>
          <p:cNvCxnSpPr/>
          <p:nvPr/>
        </p:nvCxnSpPr>
        <p:spPr>
          <a:xfrm rot="-9591">
            <a:off x="8943632" y="2018902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351;p26">
            <a:extLst>
              <a:ext uri="{FF2B5EF4-FFF2-40B4-BE49-F238E27FC236}">
                <a16:creationId xmlns:a16="http://schemas.microsoft.com/office/drawing/2014/main" id="{D706AB37-7542-1FBF-2BB8-8A483071C209}"/>
              </a:ext>
            </a:extLst>
          </p:cNvPr>
          <p:cNvSpPr txBox="1"/>
          <p:nvPr/>
        </p:nvSpPr>
        <p:spPr>
          <a:xfrm>
            <a:off x="645677" y="1895903"/>
            <a:ext cx="612273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ontserrat"/>
                <a:sym typeface="Montserrat"/>
              </a:rPr>
              <a:t>2. </a:t>
            </a:r>
            <a:r>
              <a:rPr lang="vi-VN" sz="3200">
                <a:solidFill>
                  <a:srgbClr val="FFFFFF"/>
                </a:solidFill>
                <a:latin typeface="Montserrat"/>
                <a:sym typeface="Montserrat"/>
              </a:rPr>
              <a:t>Quản lý tài khoản giáo viên</a:t>
            </a:r>
            <a:endParaRPr/>
          </a:p>
        </p:txBody>
      </p:sp>
      <p:sp>
        <p:nvSpPr>
          <p:cNvPr id="3" name="Google Shape;351;p26">
            <a:extLst>
              <a:ext uri="{FF2B5EF4-FFF2-40B4-BE49-F238E27FC236}">
                <a16:creationId xmlns:a16="http://schemas.microsoft.com/office/drawing/2014/main" id="{035920DE-580E-122D-B11D-0397CA22F1AE}"/>
              </a:ext>
            </a:extLst>
          </p:cNvPr>
          <p:cNvSpPr txBox="1"/>
          <p:nvPr/>
        </p:nvSpPr>
        <p:spPr>
          <a:xfrm>
            <a:off x="645677" y="1904866"/>
            <a:ext cx="612273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FFFFFF"/>
                </a:solidFill>
                <a:latin typeface="Montserrat"/>
                <a:sym typeface="Montserrat"/>
              </a:rPr>
              <a:t>3. Quản lý sinh viên</a:t>
            </a:r>
            <a:endParaRPr lang="en-US"/>
          </a:p>
        </p:txBody>
      </p:sp>
      <p:sp>
        <p:nvSpPr>
          <p:cNvPr id="4" name="Google Shape;351;p26">
            <a:extLst>
              <a:ext uri="{FF2B5EF4-FFF2-40B4-BE49-F238E27FC236}">
                <a16:creationId xmlns:a16="http://schemas.microsoft.com/office/drawing/2014/main" id="{595D9280-4382-4561-033C-2008D1E243C0}"/>
              </a:ext>
            </a:extLst>
          </p:cNvPr>
          <p:cNvSpPr txBox="1"/>
          <p:nvPr/>
        </p:nvSpPr>
        <p:spPr>
          <a:xfrm>
            <a:off x="645677" y="1950919"/>
            <a:ext cx="612273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FFFFFF"/>
                </a:solidFill>
                <a:latin typeface="Montserrat"/>
                <a:sym typeface="Montserrat"/>
              </a:rPr>
              <a:t>4. Quản lý điểm rèn luyện</a:t>
            </a:r>
            <a:endParaRPr lang="en-US"/>
          </a:p>
        </p:txBody>
      </p:sp>
      <p:sp>
        <p:nvSpPr>
          <p:cNvPr id="5" name="Google Shape;351;p26">
            <a:extLst>
              <a:ext uri="{FF2B5EF4-FFF2-40B4-BE49-F238E27FC236}">
                <a16:creationId xmlns:a16="http://schemas.microsoft.com/office/drawing/2014/main" id="{94B10B1C-A910-CC95-22C2-8D1D388DDA2F}"/>
              </a:ext>
            </a:extLst>
          </p:cNvPr>
          <p:cNvSpPr txBox="1"/>
          <p:nvPr/>
        </p:nvSpPr>
        <p:spPr>
          <a:xfrm>
            <a:off x="682106" y="1908014"/>
            <a:ext cx="612273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FFFFFF"/>
                </a:solidFill>
                <a:latin typeface="Montserrat"/>
                <a:sym typeface="Montserrat"/>
              </a:rPr>
              <a:t>5. Thống kê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61E2F-37B2-A3DE-9105-84E6FEA7E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179" y="3492041"/>
            <a:ext cx="15782944" cy="3544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B180F-6BD6-505A-63D5-38B2DB08B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78" y="3492041"/>
            <a:ext cx="15782943" cy="3917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6EDEAE-8DFA-DB40-2A87-AD4300EEB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967" y="2860708"/>
            <a:ext cx="12397124" cy="5791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3664E-3605-9B40-59D6-C3A7315E7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9327" y="2658390"/>
            <a:ext cx="11731764" cy="6517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CE9108-0EBB-9BDE-3F5E-9F3D2364F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6730" y="2646111"/>
            <a:ext cx="11784361" cy="6605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8A2124-6508-E170-B574-36401C9113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6402" y="2560300"/>
            <a:ext cx="10991946" cy="6861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91DEB3-314D-01C1-C32F-18644B1CA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4843" y="2628809"/>
            <a:ext cx="12049011" cy="66399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351" grpId="0"/>
      <p:bldP spid="351" grpId="1"/>
      <p:bldP spid="2" grpId="0"/>
      <p:bldP spid="2" grpId="1"/>
      <p:bldP spid="3" grpId="0"/>
      <p:bldP spid="3" grpId="1"/>
      <p:bldP spid="4" grpId="0"/>
      <p:bldP spid="4" grpId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6" name="Google Shape;386;p28"/>
          <p:cNvGrpSpPr/>
          <p:nvPr/>
        </p:nvGrpSpPr>
        <p:grpSpPr>
          <a:xfrm>
            <a:off x="3062618" y="1802528"/>
            <a:ext cx="12162764" cy="6537284"/>
            <a:chOff x="0" y="-38100"/>
            <a:chExt cx="3203362" cy="1721754"/>
          </a:xfrm>
        </p:grpSpPr>
        <p:sp>
          <p:nvSpPr>
            <p:cNvPr id="387" name="Google Shape;387;p28"/>
            <p:cNvSpPr/>
            <p:nvPr/>
          </p:nvSpPr>
          <p:spPr>
            <a:xfrm>
              <a:off x="0" y="0"/>
              <a:ext cx="3203362" cy="1683654"/>
            </a:xfrm>
            <a:custGeom>
              <a:avLst/>
              <a:gdLst/>
              <a:ahLst/>
              <a:cxnLst/>
              <a:rect l="l" t="t" r="r" b="b"/>
              <a:pathLst>
                <a:path w="3203362" h="1683654" extrusionOk="0">
                  <a:moveTo>
                    <a:pt x="0" y="0"/>
                  </a:moveTo>
                  <a:lnTo>
                    <a:pt x="3203362" y="0"/>
                  </a:lnTo>
                  <a:lnTo>
                    <a:pt x="3203362" y="1683654"/>
                  </a:lnTo>
                  <a:lnTo>
                    <a:pt x="0" y="1683654"/>
                  </a:lnTo>
                  <a:close/>
                </a:path>
              </a:pathLst>
            </a:custGeom>
            <a:solidFill>
              <a:srgbClr val="132E57">
                <a:alpha val="80000"/>
              </a:srgbClr>
            </a:solidFill>
            <a:ln>
              <a:noFill/>
            </a:ln>
          </p:spPr>
        </p:sp>
        <p:sp>
          <p:nvSpPr>
            <p:cNvPr id="388" name="Google Shape;3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8"/>
          <p:cNvSpPr txBox="1"/>
          <p:nvPr/>
        </p:nvSpPr>
        <p:spPr>
          <a:xfrm>
            <a:off x="3990337" y="3697759"/>
            <a:ext cx="101385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PART 3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 b="0" i="0" u="none" strike="noStrike" cap="none">
                <a:solidFill>
                  <a:schemeClr val="bg1"/>
                </a:solidFill>
                <a:latin typeface="Sitka Display Semibold" pitchFamily="2" charset="0"/>
                <a:ea typeface="Teko Medium"/>
                <a:cs typeface="Teko Medium"/>
                <a:sym typeface="Teko Medium"/>
              </a:rPr>
              <a:t>CÀI ĐẶT HỆ THỐNG</a:t>
            </a:r>
            <a:endParaRPr sz="7200">
              <a:solidFill>
                <a:schemeClr val="bg1"/>
              </a:solidFill>
              <a:latin typeface="Sitka Display Semibold" pitchFamily="2" charset="0"/>
            </a:endParaRPr>
          </a:p>
        </p:txBody>
      </p:sp>
      <p:grpSp>
        <p:nvGrpSpPr>
          <p:cNvPr id="390" name="Google Shape;390;p28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391" name="Google Shape;39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394" name="Google Shape;39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397" name="Google Shape;39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0" name="Google Shape;390;p28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391" name="Google Shape;39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394" name="Google Shape;39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397" name="Google Shape;39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2" name="Picture 8" descr="Không có mô tả.">
            <a:extLst>
              <a:ext uri="{FF2B5EF4-FFF2-40B4-BE49-F238E27FC236}">
                <a16:creationId xmlns:a16="http://schemas.microsoft.com/office/drawing/2014/main" id="{47342202-C125-EC17-19A4-A5A5BDB39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03" y="829614"/>
            <a:ext cx="11306641" cy="862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32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5618824" y="3843195"/>
            <a:ext cx="71352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/>
          </a:p>
        </p:txBody>
      </p:sp>
      <p:sp>
        <p:nvSpPr>
          <p:cNvPr id="772" name="Google Shape;772;p42"/>
          <p:cNvSpPr txBox="1"/>
          <p:nvPr/>
        </p:nvSpPr>
        <p:spPr>
          <a:xfrm>
            <a:off x="5703818" y="5788317"/>
            <a:ext cx="688036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678026" y="800100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THÀNH VIÊN</a:t>
            </a:r>
            <a:endParaRPr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Google Shape;230;p21">
            <a:extLst>
              <a:ext uri="{FF2B5EF4-FFF2-40B4-BE49-F238E27FC236}">
                <a16:creationId xmlns:a16="http://schemas.microsoft.com/office/drawing/2014/main" id="{F88F34BB-033D-9C01-FAE3-03496E845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072387"/>
              </p:ext>
            </p:extLst>
          </p:nvPr>
        </p:nvGraphicFramePr>
        <p:xfrm>
          <a:off x="871870" y="3298338"/>
          <a:ext cx="16331610" cy="6188562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8165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42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000" b="0" i="0" u="none" strike="noStrike" cap="none">
                          <a:solidFill>
                            <a:srgbClr val="6BE5E8"/>
                          </a:solidFill>
                          <a:effectLst/>
                          <a:latin typeface="Constantia" panose="02030602050306030303" pitchFamily="18" charset="0"/>
                          <a:ea typeface="Arial"/>
                          <a:cs typeface="Arial"/>
                          <a:sym typeface="Arial"/>
                        </a:rPr>
                        <a:t>Nguyễn Minh Đức – 21010602</a:t>
                      </a:r>
                      <a:endParaRPr lang="en-VN" sz="3000" b="0" i="0" u="none" strike="noStrike" cap="none">
                        <a:solidFill>
                          <a:srgbClr val="6BE5E8"/>
                        </a:solidFill>
                        <a:effectLst/>
                        <a:latin typeface="Constantia" panose="02030602050306030303" pitchFamily="18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>
                        <a:solidFill>
                          <a:srgbClr val="6BE5E8"/>
                        </a:solidFill>
                        <a:latin typeface="Constantia" panose="02030602050306030303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cap="none">
                          <a:solidFill>
                            <a:srgbClr val="6BE5E8"/>
                          </a:solidFill>
                          <a:effectLst/>
                          <a:latin typeface="Constantia" panose="02030602050306030303" pitchFamily="18" charset="0"/>
                          <a:ea typeface="Arial"/>
                          <a:cs typeface="Arial"/>
                          <a:sym typeface="Arial"/>
                        </a:rPr>
                        <a:t>Trần Mạnh Cường – 21011584</a:t>
                      </a:r>
                      <a:r>
                        <a:rPr lang="en-VN" sz="3000">
                          <a:solidFill>
                            <a:srgbClr val="6BE5E8"/>
                          </a:solidFill>
                          <a:effectLst/>
                          <a:latin typeface="Constantia" panose="02030602050306030303" pitchFamily="18" charset="0"/>
                        </a:rPr>
                        <a:t> </a:t>
                      </a:r>
                      <a:endParaRPr sz="3000">
                        <a:solidFill>
                          <a:srgbClr val="6BE5E8"/>
                        </a:solidFill>
                        <a:latin typeface="Constantia" panose="02030602050306030303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2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000" b="0" i="0" u="none" strike="noStrike" cap="none">
                          <a:solidFill>
                            <a:srgbClr val="6BE5E8"/>
                          </a:solidFill>
                          <a:effectLst/>
                          <a:latin typeface="Constantia" panose="02030602050306030303" pitchFamily="18" charset="0"/>
                          <a:ea typeface="Arial"/>
                          <a:cs typeface="Arial"/>
                          <a:sym typeface="Arial"/>
                        </a:rPr>
                        <a:t>Vũ Thành Đạt – 21010589	</a:t>
                      </a:r>
                      <a:endParaRPr lang="en-VN" sz="3000" b="0" i="0" u="none" strike="noStrike" cap="none">
                        <a:solidFill>
                          <a:srgbClr val="6BE5E8"/>
                        </a:solidFill>
                        <a:effectLst/>
                        <a:latin typeface="Constantia" panose="02030602050306030303" pitchFamily="18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>
                        <a:solidFill>
                          <a:srgbClr val="6BE5E8"/>
                        </a:solidFill>
                        <a:latin typeface="Constantia" panose="02030602050306030303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cap="none">
                          <a:solidFill>
                            <a:srgbClr val="6BE5E8"/>
                          </a:solidFill>
                          <a:effectLst/>
                          <a:latin typeface="Constantia" panose="02030602050306030303" pitchFamily="18" charset="0"/>
                          <a:ea typeface="Arial"/>
                          <a:cs typeface="Arial"/>
                          <a:sym typeface="Arial"/>
                        </a:rPr>
                        <a:t>Ngô Quang Dương – 21010592</a:t>
                      </a:r>
                      <a:r>
                        <a:rPr lang="en-VN" sz="3000">
                          <a:solidFill>
                            <a:srgbClr val="6BE5E8"/>
                          </a:solidFill>
                          <a:effectLst/>
                          <a:latin typeface="Constantia" panose="02030602050306030303" pitchFamily="18" charset="0"/>
                        </a:rPr>
                        <a:t> </a:t>
                      </a:r>
                      <a:endParaRPr sz="3000">
                        <a:solidFill>
                          <a:srgbClr val="6BE5E8"/>
                        </a:solidFill>
                        <a:latin typeface="Constantia" panose="02030602050306030303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2161114" y="202272"/>
            <a:ext cx="9139285" cy="1008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6978171" y="3630099"/>
            <a:ext cx="742198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i="0" u="none" strike="noStrike" cap="none">
                <a:solidFill>
                  <a:srgbClr val="60B3DD"/>
                </a:solidFill>
                <a:latin typeface="+mj-lt"/>
                <a:ea typeface="Teko"/>
                <a:cs typeface="Teko"/>
                <a:sym typeface="Teko"/>
              </a:rPr>
              <a:t>1. PHÂN TÍCH YÊU CẦU</a:t>
            </a:r>
            <a:endParaRPr sz="4800">
              <a:latin typeface="+mj-lt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6978171" y="808168"/>
            <a:ext cx="10461974" cy="1846659"/>
          </a:xfrm>
          <a:prstGeom prst="rect">
            <a:avLst/>
          </a:prstGeom>
          <a:noFill/>
          <a:ln>
            <a:noFill/>
          </a:ln>
          <a:effectLst>
            <a:outerShdw blurRad="828675" dist="9525" dir="15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0" i="0" u="none" strike="noStrike" cap="none">
                <a:solidFill>
                  <a:schemeClr val="lt1"/>
                </a:solidFill>
                <a:latin typeface="Sitka Banner Semibold" pitchFamily="2" charset="0"/>
                <a:ea typeface="Teko Medium"/>
                <a:cs typeface="Teko Medium"/>
                <a:sym typeface="Teko Medium"/>
              </a:rPr>
              <a:t>NỘI DUNG</a:t>
            </a:r>
            <a:endParaRPr>
              <a:latin typeface="Sitka Banner Semibold" pitchFamily="2" charset="0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45;p15">
            <a:extLst>
              <a:ext uri="{FF2B5EF4-FFF2-40B4-BE49-F238E27FC236}">
                <a16:creationId xmlns:a16="http://schemas.microsoft.com/office/drawing/2014/main" id="{560A0406-1C0F-EE95-3DF5-F5771D6A523C}"/>
              </a:ext>
            </a:extLst>
          </p:cNvPr>
          <p:cNvSpPr txBox="1"/>
          <p:nvPr/>
        </p:nvSpPr>
        <p:spPr>
          <a:xfrm>
            <a:off x="7705162" y="5491768"/>
            <a:ext cx="1024259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>
                <a:solidFill>
                  <a:srgbClr val="60B3DD"/>
                </a:solidFill>
                <a:latin typeface="+mj-lt"/>
                <a:ea typeface="Teko"/>
                <a:cs typeface="Teko"/>
                <a:sym typeface="Teko"/>
              </a:rPr>
              <a:t>2</a:t>
            </a:r>
            <a:r>
              <a:rPr lang="vi-VN" sz="4800" i="0" u="none" strike="noStrike" cap="none">
                <a:solidFill>
                  <a:srgbClr val="60B3DD"/>
                </a:solidFill>
                <a:latin typeface="+mj-lt"/>
                <a:ea typeface="Teko"/>
                <a:cs typeface="Teko"/>
                <a:sym typeface="Teko"/>
              </a:rPr>
              <a:t>. PHÂN TÍCH THIẾT KẾ HỆ THỐNG</a:t>
            </a:r>
            <a:endParaRPr sz="4800">
              <a:latin typeface="+mj-lt"/>
            </a:endParaRPr>
          </a:p>
        </p:txBody>
      </p:sp>
      <p:sp>
        <p:nvSpPr>
          <p:cNvPr id="4" name="Google Shape;145;p15">
            <a:extLst>
              <a:ext uri="{FF2B5EF4-FFF2-40B4-BE49-F238E27FC236}">
                <a16:creationId xmlns:a16="http://schemas.microsoft.com/office/drawing/2014/main" id="{AD89D88F-D788-0408-5FAB-1406EA3CE726}"/>
              </a:ext>
            </a:extLst>
          </p:cNvPr>
          <p:cNvSpPr txBox="1"/>
          <p:nvPr/>
        </p:nvSpPr>
        <p:spPr>
          <a:xfrm>
            <a:off x="8922091" y="7353437"/>
            <a:ext cx="742198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i="0" u="none" strike="noStrike" cap="none">
                <a:solidFill>
                  <a:srgbClr val="60B3DD"/>
                </a:solidFill>
                <a:latin typeface="+mj-lt"/>
                <a:ea typeface="Teko"/>
                <a:cs typeface="Teko"/>
                <a:sym typeface="Teko"/>
              </a:rPr>
              <a:t>3. CÀI ĐẶT HỆ THỐNG</a:t>
            </a:r>
            <a:endParaRPr sz="4800"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9" grpId="0"/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 amt="41000"/>
          </a:blip>
          <a:srcRect r="50000"/>
          <a:stretch/>
        </p:blipFill>
        <p:spPr>
          <a:xfrm flipH="1">
            <a:off x="10744200" y="-3467100"/>
            <a:ext cx="11007113" cy="148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10242211" y="3667779"/>
            <a:ext cx="7017000" cy="2779607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52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PART 1 </a:t>
            </a:r>
            <a:endParaRPr/>
          </a:p>
        </p:txBody>
      </p:sp>
      <p:cxnSp>
        <p:nvCxnSpPr>
          <p:cNvPr id="158" name="Google Shape;158;p16"/>
          <p:cNvCxnSpPr/>
          <p:nvPr/>
        </p:nvCxnSpPr>
        <p:spPr>
          <a:xfrm rot="-9591">
            <a:off x="-20" y="4769821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9406913" y="5919488"/>
            <a:ext cx="7852387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PHÂN TÍCH YÊU CẦU</a:t>
            </a:r>
            <a:r>
              <a:rPr lang="en-US" sz="4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t="37077" r="13085" b="28716"/>
          <a:stretch/>
        </p:blipFill>
        <p:spPr>
          <a:xfrm>
            <a:off x="2126341" y="734018"/>
            <a:ext cx="14035317" cy="330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2126341" y="4625852"/>
            <a:ext cx="14035317" cy="4927131"/>
            <a:chOff x="0" y="-38100"/>
            <a:chExt cx="1726959" cy="1297681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3195402" y="5036996"/>
            <a:ext cx="3646800" cy="923400"/>
          </a:xfrm>
          <a:prstGeom prst="rect">
            <a:avLst/>
          </a:prstGeom>
          <a:noFill/>
          <a:ln>
            <a:noFill/>
          </a:ln>
          <a:effectLst>
            <a:outerShdw blurRad="54292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MISSION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3273838" y="6127618"/>
            <a:ext cx="11777175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chemeClr val="bg1"/>
                </a:solidFill>
                <a:effectLst/>
                <a:latin typeface="Sitka Display Semibold" pitchFamily="2" charset="0"/>
                <a:ea typeface="Times New Roman" panose="02020603050405020304" pitchFamily="18" charset="0"/>
              </a:rPr>
              <a:t>Hệ thống giúp giảng viên quản lý một cách dễ dàng về kết quả </a:t>
            </a:r>
            <a:r>
              <a:rPr lang="vi-VN" sz="3200">
                <a:solidFill>
                  <a:schemeClr val="bg1"/>
                </a:solidFill>
                <a:latin typeface="Sitka Display Semibold" pitchFamily="2" charset="0"/>
                <a:ea typeface="Times New Roman" panose="02020603050405020304" pitchFamily="18" charset="0"/>
              </a:rPr>
              <a:t>rèn</a:t>
            </a:r>
            <a:r>
              <a:rPr lang="en-US" sz="3200">
                <a:solidFill>
                  <a:schemeClr val="bg1"/>
                </a:solidFill>
                <a:effectLst/>
                <a:latin typeface="Sitka Display Semibold" pitchFamily="2" charset="0"/>
                <a:ea typeface="Times New Roman" panose="02020603050405020304" pitchFamily="18" charset="0"/>
              </a:rPr>
              <a:t> </a:t>
            </a:r>
            <a:r>
              <a:rPr lang="vi-VN" sz="3200">
                <a:solidFill>
                  <a:schemeClr val="bg1"/>
                </a:solidFill>
                <a:effectLst/>
                <a:latin typeface="Sitka Display Semibold" pitchFamily="2" charset="0"/>
                <a:ea typeface="Times New Roman" panose="02020603050405020304" pitchFamily="18" charset="0"/>
              </a:rPr>
              <a:t>luyện của sinh viên, mang lại hiệu quả quản lý cao và tránh được các sai sót cũng như tiết kiệm được thời gian</a:t>
            </a:r>
            <a:endParaRPr sz="3200">
              <a:solidFill>
                <a:schemeClr val="bg1"/>
              </a:solidFill>
              <a:latin typeface="Sitka Display Semibold" pitchFamily="2" charset="0"/>
            </a:endParaRPr>
          </a:p>
        </p:txBody>
      </p:sp>
      <p:cxnSp>
        <p:nvCxnSpPr>
          <p:cNvPr id="190" name="Google Shape;190;p18"/>
          <p:cNvCxnSpPr/>
          <p:nvPr/>
        </p:nvCxnSpPr>
        <p:spPr>
          <a:xfrm rot="-8341">
            <a:off x="3195385" y="6040799"/>
            <a:ext cx="1177720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 rot="-5400000">
            <a:off x="-2063161" y="4644868"/>
            <a:ext cx="8554500" cy="997196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>
                <a:solidFill>
                  <a:schemeClr val="lt1"/>
                </a:solidFill>
                <a:cs typeface="Teko Medium"/>
                <a:sym typeface="Teko Medium"/>
              </a:rPr>
              <a:t>YÊU CẦU VỀ PHẦN MỀM</a:t>
            </a:r>
            <a:endParaRPr sz="5400"/>
          </a:p>
        </p:txBody>
      </p:sp>
      <p:sp>
        <p:nvSpPr>
          <p:cNvPr id="241" name="Google Shape;241;p22"/>
          <p:cNvSpPr txBox="1"/>
          <p:nvPr/>
        </p:nvSpPr>
        <p:spPr>
          <a:xfrm>
            <a:off x="12892409" y="4491635"/>
            <a:ext cx="399868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Yêu cầu về bảo mật</a:t>
            </a:r>
            <a:endParaRPr sz="2800"/>
          </a:p>
        </p:txBody>
      </p:sp>
      <p:sp>
        <p:nvSpPr>
          <p:cNvPr id="242" name="Google Shape;242;p22"/>
          <p:cNvSpPr txBox="1"/>
          <p:nvPr/>
        </p:nvSpPr>
        <p:spPr>
          <a:xfrm>
            <a:off x="12892409" y="2007471"/>
            <a:ext cx="399868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solidFill>
                  <a:srgbClr val="60B3DD"/>
                </a:solidFill>
                <a:latin typeface="Montserrat"/>
                <a:sym typeface="Montserrat"/>
              </a:rPr>
              <a:t>Yêu cầu giao diện</a:t>
            </a:r>
            <a:endParaRPr sz="2800"/>
          </a:p>
        </p:txBody>
      </p:sp>
      <p:sp>
        <p:nvSpPr>
          <p:cNvPr id="243" name="Google Shape;243;p22"/>
          <p:cNvSpPr txBox="1"/>
          <p:nvPr/>
        </p:nvSpPr>
        <p:spPr>
          <a:xfrm>
            <a:off x="12892409" y="6975799"/>
            <a:ext cx="399868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Yêu cầu về hệ thống</a:t>
            </a:r>
            <a:endParaRPr sz="2800"/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4">
            <a:alphaModFix/>
          </a:blip>
          <a:srcRect t="33106" b="33106"/>
          <a:stretch/>
        </p:blipFill>
        <p:spPr>
          <a:xfrm>
            <a:off x="4109593" y="1563343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5">
            <a:alphaModFix/>
          </a:blip>
          <a:srcRect t="22122" b="44099"/>
          <a:stretch/>
        </p:blipFill>
        <p:spPr>
          <a:xfrm>
            <a:off x="4109593" y="4047507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6">
            <a:alphaModFix/>
          </a:blip>
          <a:srcRect t="59955"/>
          <a:stretch/>
        </p:blipFill>
        <p:spPr>
          <a:xfrm>
            <a:off x="4109593" y="6531672"/>
            <a:ext cx="7731666" cy="1741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2"/>
          <p:cNvCxnSpPr/>
          <p:nvPr/>
        </p:nvCxnSpPr>
        <p:spPr>
          <a:xfrm>
            <a:off x="10468776" y="2434191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10468776" y="4918355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10468776" y="7402519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2" grpId="0"/>
      <p:bldP spid="2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4">
            <a:alphaModFix/>
          </a:blip>
          <a:srcRect l="1873" r="1874"/>
          <a:stretch/>
        </p:blipFill>
        <p:spPr>
          <a:xfrm>
            <a:off x="1028700" y="789856"/>
            <a:ext cx="5805313" cy="40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9530269" y="1876425"/>
            <a:ext cx="7728900" cy="2215991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PART 2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9530269" y="3541165"/>
            <a:ext cx="7531676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PHÂN TÍCH THIẾT KẾ HỆ THỐNG</a:t>
            </a:r>
            <a:endParaRPr sz="3600"/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5">
            <a:alphaModFix/>
          </a:blip>
          <a:srcRect l="1873" r="1874"/>
          <a:stretch/>
        </p:blipFill>
        <p:spPr>
          <a:xfrm>
            <a:off x="1028700" y="5530754"/>
            <a:ext cx="5805313" cy="40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6">
            <a:alphaModFix/>
          </a:blip>
          <a:srcRect t="18793" b="18793"/>
          <a:stretch/>
        </p:blipFill>
        <p:spPr>
          <a:xfrm>
            <a:off x="7589471" y="5530754"/>
            <a:ext cx="9669829" cy="4020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1" name="Google Shape;221;p20"/>
          <p:cNvCxnSpPr/>
          <p:nvPr/>
        </p:nvCxnSpPr>
        <p:spPr>
          <a:xfrm rot="-29707">
            <a:off x="5385329" y="2755535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/>
          <p:nvPr/>
        </p:nvSpPr>
        <p:spPr>
          <a:xfrm>
            <a:off x="1803232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2531" b="-1252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5"/>
          <p:cNvSpPr txBox="1"/>
          <p:nvPr/>
        </p:nvSpPr>
        <p:spPr>
          <a:xfrm>
            <a:off x="4390792" y="4287185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/>
          </a:p>
        </p:txBody>
      </p:sp>
      <p:sp>
        <p:nvSpPr>
          <p:cNvPr id="322" name="Google Shape;322;p25"/>
          <p:cNvSpPr txBox="1"/>
          <p:nvPr/>
        </p:nvSpPr>
        <p:spPr>
          <a:xfrm>
            <a:off x="1613200" y="6519739"/>
            <a:ext cx="6013886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9958"/>
              </a:lnSpc>
            </a:pPr>
            <a:r>
              <a:rPr lang="vi-VN" sz="2800">
                <a:solidFill>
                  <a:schemeClr val="bg1"/>
                </a:solidFill>
                <a:latin typeface="Sitka Display Semibold" pitchFamily="2" charset="0"/>
              </a:rPr>
              <a:t>Là </a:t>
            </a:r>
            <a:r>
              <a:rPr lang="en-US" sz="2800" err="1">
                <a:solidFill>
                  <a:schemeClr val="bg1"/>
                </a:solidFill>
                <a:latin typeface="Sitka Display Semibold" pitchFamily="2" charset="0"/>
              </a:rPr>
              <a:t>giáo</a:t>
            </a:r>
            <a:r>
              <a:rPr lang="vi-VN" sz="2800">
                <a:solidFill>
                  <a:schemeClr val="bg1"/>
                </a:solidFill>
                <a:latin typeface="Sitka Display Semibold" pitchFamily="2" charset="0"/>
              </a:rPr>
              <a:t> viên quản lý hệ thống, có thêm quyền hạn là thao tác và sử dụng các chức năng đặc biệt có trong hệ thống như có thể </a:t>
            </a:r>
            <a:r>
              <a:rPr lang="en-US" sz="2800" err="1">
                <a:solidFill>
                  <a:schemeClr val="bg1"/>
                </a:solidFill>
                <a:latin typeface="Sitka Display Semibold" pitchFamily="2" charset="0"/>
              </a:rPr>
              <a:t>xóa</a:t>
            </a:r>
            <a:r>
              <a:rPr lang="en-US" sz="2800">
                <a:solidFill>
                  <a:schemeClr val="bg1"/>
                </a:solidFill>
                <a:latin typeface="Sitka Display Semibold" pitchFamily="2" charset="0"/>
              </a:rPr>
              <a:t> </a:t>
            </a:r>
            <a:r>
              <a:rPr lang="vi-VN" sz="2800">
                <a:solidFill>
                  <a:schemeClr val="bg1"/>
                </a:solidFill>
                <a:latin typeface="Sitka Display Semibold" pitchFamily="2" charset="0"/>
              </a:rPr>
              <a:t>tài khoản Giáo Viên, thống kê.</a:t>
            </a:r>
            <a:endParaRPr sz="2800">
              <a:solidFill>
                <a:schemeClr val="bg1"/>
              </a:solidFill>
              <a:latin typeface="Sitka Display Semibold" pitchFamily="2" charset="0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13558561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4998" b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 txBox="1"/>
          <p:nvPr/>
        </p:nvSpPr>
        <p:spPr>
          <a:xfrm>
            <a:off x="10268456" y="4287185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GIÁO VIÊN</a:t>
            </a:r>
            <a:endParaRPr/>
          </a:p>
        </p:txBody>
      </p:sp>
      <p:sp>
        <p:nvSpPr>
          <p:cNvPr id="325" name="Google Shape;325;p25"/>
          <p:cNvSpPr txBox="1"/>
          <p:nvPr/>
        </p:nvSpPr>
        <p:spPr>
          <a:xfrm>
            <a:off x="10660914" y="6519739"/>
            <a:ext cx="6013886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9958"/>
              </a:lnSpc>
            </a:pPr>
            <a:r>
              <a:rPr lang="vi-VN" sz="2800">
                <a:solidFill>
                  <a:schemeClr val="bg1"/>
                </a:solidFill>
                <a:latin typeface="Sitka Display Semibold" pitchFamily="2" charset="0"/>
              </a:rPr>
              <a:t>Là tất cả người sử dụng hệ thống đề phục vụ nghiệp vụ nhập điểm rèn luyện cho sinh viên</a:t>
            </a:r>
            <a:endParaRPr sz="2800">
              <a:solidFill>
                <a:schemeClr val="bg1"/>
              </a:solidFill>
              <a:latin typeface="Sitka Display Semibold" pitchFamily="2" charset="0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1613300" y="1028700"/>
            <a:ext cx="15061500" cy="2224455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46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TÁC NHÂN</a:t>
            </a:r>
            <a:endParaRPr/>
          </a:p>
        </p:txBody>
      </p:sp>
      <p:grpSp>
        <p:nvGrpSpPr>
          <p:cNvPr id="327" name="Google Shape;327;p25"/>
          <p:cNvGrpSpPr/>
          <p:nvPr/>
        </p:nvGrpSpPr>
        <p:grpSpPr>
          <a:xfrm>
            <a:off x="5305623" y="4944929"/>
            <a:ext cx="395370" cy="397142"/>
            <a:chOff x="1813" y="0"/>
            <a:chExt cx="809173" cy="812800"/>
          </a:xfrm>
        </p:grpSpPr>
        <p:sp>
          <p:nvSpPr>
            <p:cNvPr id="328" name="Google Shape;328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5"/>
          <p:cNvGrpSpPr/>
          <p:nvPr/>
        </p:nvGrpSpPr>
        <p:grpSpPr>
          <a:xfrm>
            <a:off x="6007483" y="4944929"/>
            <a:ext cx="395370" cy="397142"/>
            <a:chOff x="1813" y="0"/>
            <a:chExt cx="809173" cy="812800"/>
          </a:xfrm>
        </p:grpSpPr>
        <p:sp>
          <p:nvSpPr>
            <p:cNvPr id="331" name="Google Shape;331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5"/>
          <p:cNvGrpSpPr/>
          <p:nvPr/>
        </p:nvGrpSpPr>
        <p:grpSpPr>
          <a:xfrm>
            <a:off x="6709343" y="4944929"/>
            <a:ext cx="395370" cy="397142"/>
            <a:chOff x="1813" y="0"/>
            <a:chExt cx="809173" cy="812800"/>
          </a:xfrm>
        </p:grpSpPr>
        <p:sp>
          <p:nvSpPr>
            <p:cNvPr id="334" name="Google Shape;334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25"/>
          <p:cNvGrpSpPr/>
          <p:nvPr/>
        </p:nvGrpSpPr>
        <p:grpSpPr>
          <a:xfrm>
            <a:off x="11183287" y="4886447"/>
            <a:ext cx="395370" cy="397142"/>
            <a:chOff x="1813" y="0"/>
            <a:chExt cx="809173" cy="812800"/>
          </a:xfrm>
        </p:grpSpPr>
        <p:sp>
          <p:nvSpPr>
            <p:cNvPr id="337" name="Google Shape;337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25"/>
          <p:cNvGrpSpPr/>
          <p:nvPr/>
        </p:nvGrpSpPr>
        <p:grpSpPr>
          <a:xfrm>
            <a:off x="11885147" y="4886447"/>
            <a:ext cx="395370" cy="397142"/>
            <a:chOff x="1813" y="0"/>
            <a:chExt cx="809173" cy="812800"/>
          </a:xfrm>
        </p:grpSpPr>
        <p:sp>
          <p:nvSpPr>
            <p:cNvPr id="340" name="Google Shape;340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25"/>
          <p:cNvGrpSpPr/>
          <p:nvPr/>
        </p:nvGrpSpPr>
        <p:grpSpPr>
          <a:xfrm>
            <a:off x="12587007" y="4886447"/>
            <a:ext cx="395370" cy="397142"/>
            <a:chOff x="1813" y="0"/>
            <a:chExt cx="809173" cy="812800"/>
          </a:xfrm>
        </p:grpSpPr>
        <p:sp>
          <p:nvSpPr>
            <p:cNvPr id="343" name="Google Shape;343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  <p:bldP spid="321" grpId="0"/>
      <p:bldP spid="322" grpId="0"/>
      <p:bldP spid="323" grpId="0" animBg="1"/>
      <p:bldP spid="324" grpId="0"/>
      <p:bldP spid="3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 t="5824" b="5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4401481" y="21265"/>
            <a:ext cx="9485037" cy="2224455"/>
          </a:xfrm>
          <a:prstGeom prst="rect">
            <a:avLst/>
          </a:prstGeom>
          <a:noFill/>
          <a:ln>
            <a:noFill/>
          </a:ln>
          <a:effectLst>
            <a:outerShdw blurRad="828675" dist="3810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USECASE DIAGRAM</a:t>
            </a:r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 rot="6343">
            <a:off x="10545993" y="5295392"/>
            <a:ext cx="77420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E0B2AB-4DEE-0903-225D-11028736E4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79" y="1628367"/>
            <a:ext cx="15220790" cy="863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265</Words>
  <Application>Microsoft Macintosh PowerPoint</Application>
  <PresentationFormat>Custom</PresentationFormat>
  <Paragraphs>42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Sitka Banner Semibold</vt:lpstr>
      <vt:lpstr>Constantia</vt:lpstr>
      <vt:lpstr>Montserrat</vt:lpstr>
      <vt:lpstr>Arial</vt:lpstr>
      <vt:lpstr>Sitka Display Semibold</vt:lpstr>
      <vt:lpstr>Teko Medium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Xuân Sơn Thái</dc:creator>
  <cp:lastModifiedBy>Nguyen Minh Duc</cp:lastModifiedBy>
  <cp:revision>4</cp:revision>
  <dcterms:modified xsi:type="dcterms:W3CDTF">2023-04-24T18:00:00Z</dcterms:modified>
</cp:coreProperties>
</file>